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72" autoAdjust="0"/>
    <p:restoredTop sz="94660"/>
  </p:normalViewPr>
  <p:slideViewPr>
    <p:cSldViewPr>
      <p:cViewPr>
        <p:scale>
          <a:sx n="109" d="100"/>
          <a:sy n="109" d="100"/>
        </p:scale>
        <p:origin x="-169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A299FF-C50F-4B5C-9FA8-07089F09B95F}" type="datetimeFigureOut">
              <a:rPr lang="en-US" smtClean="0"/>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1CBAF9-D8BA-4692-A45E-6D56AC33EE39}" type="slidenum">
              <a:rPr lang="en-US" smtClean="0"/>
              <a:t>‹#›</a:t>
            </a:fld>
            <a:endParaRPr lang="en-US"/>
          </a:p>
        </p:txBody>
      </p:sp>
    </p:spTree>
    <p:extLst>
      <p:ext uri="{BB962C8B-B14F-4D97-AF65-F5344CB8AC3E}">
        <p14:creationId xmlns:p14="http://schemas.microsoft.com/office/powerpoint/2010/main" val="2372815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1CBAF9-D8BA-4692-A45E-6D56AC33EE39}" type="slidenum">
              <a:rPr lang="en-US" smtClean="0"/>
              <a:t>3</a:t>
            </a:fld>
            <a:endParaRPr lang="en-US"/>
          </a:p>
        </p:txBody>
      </p:sp>
    </p:spTree>
    <p:extLst>
      <p:ext uri="{BB962C8B-B14F-4D97-AF65-F5344CB8AC3E}">
        <p14:creationId xmlns:p14="http://schemas.microsoft.com/office/powerpoint/2010/main" val="3215316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1CBAF9-D8BA-4692-A45E-6D56AC33EE39}" type="slidenum">
              <a:rPr lang="en-US" smtClean="0"/>
              <a:t>9</a:t>
            </a:fld>
            <a:endParaRPr lang="en-US"/>
          </a:p>
        </p:txBody>
      </p:sp>
    </p:spTree>
    <p:extLst>
      <p:ext uri="{BB962C8B-B14F-4D97-AF65-F5344CB8AC3E}">
        <p14:creationId xmlns:p14="http://schemas.microsoft.com/office/powerpoint/2010/main" val="1189918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1D596CB-C4F0-487E-851E-B86739492F80}" type="datetimeFigureOut">
              <a:rPr lang="en-US" smtClean="0"/>
              <a:t>5/20/2015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ED502DB-8DE9-4977-87EE-87D753C2E6BA}"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596CB-C4F0-487E-851E-B86739492F80}"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502DB-8DE9-4977-87EE-87D753C2E6BA}"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596CB-C4F0-487E-851E-B86739492F80}"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502DB-8DE9-4977-87EE-87D753C2E6BA}"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596CB-C4F0-487E-851E-B86739492F80}"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502DB-8DE9-4977-87EE-87D753C2E6BA}"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D596CB-C4F0-487E-851E-B86739492F80}"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502DB-8DE9-4977-87EE-87D753C2E6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D596CB-C4F0-487E-851E-B86739492F80}"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502DB-8DE9-4977-87EE-87D753C2E6BA}"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D596CB-C4F0-487E-851E-B86739492F80}"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502DB-8DE9-4977-87EE-87D753C2E6BA}"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D596CB-C4F0-487E-851E-B86739492F80}"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502DB-8DE9-4977-87EE-87D753C2E6BA}"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596CB-C4F0-487E-851E-B86739492F80}"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502DB-8DE9-4977-87EE-87D753C2E6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596CB-C4F0-487E-851E-B86739492F80}"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502DB-8DE9-4977-87EE-87D753C2E6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596CB-C4F0-487E-851E-B86739492F80}"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502DB-8DE9-4977-87EE-87D753C2E6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1D596CB-C4F0-487E-851E-B86739492F80}" type="datetimeFigureOut">
              <a:rPr lang="en-US" smtClean="0"/>
              <a:t>5/20/2015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ED502DB-8DE9-4977-87EE-87D753C2E6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6.xml"/><Relationship Id="rId1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4.xml"/><Relationship Id="rId17" Type="http://schemas.openxmlformats.org/officeDocument/2006/relationships/slide" Target="slide22.xml"/><Relationship Id="rId2" Type="http://schemas.openxmlformats.org/officeDocument/2006/relationships/notesSlide" Target="../notesSlides/notesSlide1.xml"/><Relationship Id="rId16"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8.xml"/><Relationship Id="rId10" Type="http://schemas.openxmlformats.org/officeDocument/2006/relationships/slide" Target="slide10.xml"/><Relationship Id="rId19" Type="http://schemas.openxmlformats.org/officeDocument/2006/relationships/slide" Target="slide21.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17.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98836608.nhd.weebly.com/early-lif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Interactive Timeline</a:t>
            </a:r>
            <a:endParaRPr lang="en-US" dirty="0"/>
          </a:p>
        </p:txBody>
      </p:sp>
      <p:sp>
        <p:nvSpPr>
          <p:cNvPr id="3" name="Subtitle 2"/>
          <p:cNvSpPr>
            <a:spLocks noGrp="1"/>
          </p:cNvSpPr>
          <p:nvPr>
            <p:ph type="subTitle" idx="1"/>
          </p:nvPr>
        </p:nvSpPr>
        <p:spPr/>
        <p:txBody>
          <a:bodyPr/>
          <a:lstStyle/>
          <a:p>
            <a:r>
              <a:rPr lang="en-US" dirty="0" smtClean="0"/>
              <a:t>By: Sasha </a:t>
            </a:r>
            <a:r>
              <a:rPr lang="en-US" dirty="0" err="1" smtClean="0"/>
              <a:t>Sairajeev</a:t>
            </a:r>
            <a:r>
              <a:rPr lang="en-US" dirty="0" smtClean="0"/>
              <a:t> and Parks Mason</a:t>
            </a:r>
          </a:p>
          <a:p>
            <a:endParaRPr lang="en-US" dirty="0"/>
          </a:p>
          <a:p>
            <a:r>
              <a:rPr lang="en-US" dirty="0"/>
              <a:t>98836608.nhd.weebly.com</a:t>
            </a:r>
          </a:p>
        </p:txBody>
      </p:sp>
    </p:spTree>
    <p:extLst>
      <p:ext uri="{BB962C8B-B14F-4D97-AF65-F5344CB8AC3E}">
        <p14:creationId xmlns:p14="http://schemas.microsoft.com/office/powerpoint/2010/main" val="300164158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Apr 6, 1917</a:t>
            </a:r>
          </a:p>
          <a:p>
            <a:r>
              <a:rPr lang="en-US" dirty="0"/>
              <a:t>Eisenhower attends the Command and General Staff College at Fort Leavenworth, Kansas, where he graduates as Valedictorian</a:t>
            </a:r>
            <a:r>
              <a:rPr lang="en-US" dirty="0" smtClean="0"/>
              <a:t>.</a:t>
            </a:r>
          </a:p>
          <a:p>
            <a:endParaRPr lang="en-US" dirty="0"/>
          </a:p>
          <a:p>
            <a:endParaRPr lang="en-US" dirty="0"/>
          </a:p>
        </p:txBody>
      </p:sp>
      <p:sp>
        <p:nvSpPr>
          <p:cNvPr id="3" name="Title 2"/>
          <p:cNvSpPr>
            <a:spLocks noGrp="1"/>
          </p:cNvSpPr>
          <p:nvPr>
            <p:ph type="title"/>
          </p:nvPr>
        </p:nvSpPr>
        <p:spPr>
          <a:xfrm>
            <a:off x="685800" y="914400"/>
            <a:ext cx="7756263" cy="1054250"/>
          </a:xfrm>
        </p:spPr>
        <p:txBody>
          <a:bodyPr/>
          <a:lstStyle/>
          <a:p>
            <a:r>
              <a:rPr lang="en-US" sz="3600" dirty="0"/>
              <a:t>Commander and Instructor at Command and General Staff College</a:t>
            </a:r>
            <a:r>
              <a:rPr lang="en-US" dirty="0"/>
              <a:t/>
            </a:r>
            <a:br>
              <a:rPr lang="en-US" dirty="0"/>
            </a:br>
            <a:endParaRPr lang="en-US" dirty="0"/>
          </a:p>
        </p:txBody>
      </p:sp>
      <p:sp>
        <p:nvSpPr>
          <p:cNvPr id="4" name="TextBox 3">
            <a:hlinkClick r:id="rId2" action="ppaction://hlinksldjump"/>
          </p:cNvPr>
          <p:cNvSpPr txBox="1"/>
          <p:nvPr/>
        </p:nvSpPr>
        <p:spPr>
          <a:xfrm>
            <a:off x="6781800" y="5931932"/>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3051997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Sep 24, 1917</a:t>
            </a:r>
          </a:p>
          <a:p>
            <a:r>
              <a:rPr lang="en-US" dirty="0"/>
              <a:t>Doud Dwight 'Icky' Eisenhower is born on September 24, 1917, but tragically dies of scarlet fever as a toddler in 1921. A second son, John Sheldon Doud Eisenhower, is born the following year on August 3, </a:t>
            </a:r>
            <a:r>
              <a:rPr lang="en-US" dirty="0" smtClean="0"/>
              <a:t>1922 (SS, 2005)</a:t>
            </a:r>
            <a:endParaRPr lang="en-US" dirty="0" smtClean="0"/>
          </a:p>
          <a:p>
            <a:endParaRPr lang="en-US" dirty="0"/>
          </a:p>
        </p:txBody>
      </p:sp>
      <p:sp>
        <p:nvSpPr>
          <p:cNvPr id="3" name="Title 2"/>
          <p:cNvSpPr>
            <a:spLocks noGrp="1"/>
          </p:cNvSpPr>
          <p:nvPr>
            <p:ph type="title"/>
          </p:nvPr>
        </p:nvSpPr>
        <p:spPr>
          <a:xfrm>
            <a:off x="685800" y="838200"/>
            <a:ext cx="7756263" cy="1054250"/>
          </a:xfrm>
        </p:spPr>
        <p:txBody>
          <a:bodyPr/>
          <a:lstStyle/>
          <a:p>
            <a:r>
              <a:rPr lang="en-US" dirty="0"/>
              <a:t>Eisenhower's first son is born</a:t>
            </a:r>
            <a:br>
              <a:rPr lang="en-US" dirty="0"/>
            </a:br>
            <a:endParaRPr lang="en-US" dirty="0"/>
          </a:p>
        </p:txBody>
      </p:sp>
      <p:sp>
        <p:nvSpPr>
          <p:cNvPr id="4" name="TextBox 3">
            <a:hlinkClick r:id="rId2" action="ppaction://hlinksldjump"/>
          </p:cNvPr>
          <p:cNvSpPr txBox="1"/>
          <p:nvPr/>
        </p:nvSpPr>
        <p:spPr>
          <a:xfrm>
            <a:off x="6897511" y="5931932"/>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2580375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Jul 1, 1935</a:t>
            </a:r>
          </a:p>
          <a:p>
            <a:r>
              <a:rPr lang="en-US" dirty="0"/>
              <a:t>Eisenhower is sent to the Philippines with MacArthur to prepare the Filipino Army for independence by forming their National Army</a:t>
            </a:r>
            <a:r>
              <a:rPr lang="en-US" dirty="0" smtClean="0"/>
              <a:t>.</a:t>
            </a:r>
          </a:p>
          <a:p>
            <a:endParaRPr lang="en-US" dirty="0"/>
          </a:p>
          <a:p>
            <a:r>
              <a:rPr lang="en-US" dirty="0"/>
              <a:t>Link: http://98836608.nhd.weebly.com/early-military-career.html</a:t>
            </a:r>
          </a:p>
        </p:txBody>
      </p:sp>
      <p:sp>
        <p:nvSpPr>
          <p:cNvPr id="3" name="Title 2"/>
          <p:cNvSpPr>
            <a:spLocks noGrp="1"/>
          </p:cNvSpPr>
          <p:nvPr>
            <p:ph type="title"/>
          </p:nvPr>
        </p:nvSpPr>
        <p:spPr>
          <a:xfrm>
            <a:off x="685800" y="457200"/>
            <a:ext cx="7756263" cy="1054250"/>
          </a:xfrm>
        </p:spPr>
        <p:txBody>
          <a:bodyPr/>
          <a:lstStyle/>
          <a:p>
            <a:r>
              <a:rPr lang="en-US" dirty="0"/>
              <a:t>Eisenhower moves to the Philippines</a:t>
            </a:r>
          </a:p>
        </p:txBody>
      </p:sp>
      <p:sp>
        <p:nvSpPr>
          <p:cNvPr id="4" name="TextBox 3">
            <a:hlinkClick r:id="rId2" action="ppaction://hlinksldjump"/>
          </p:cNvPr>
          <p:cNvSpPr txBox="1"/>
          <p:nvPr/>
        </p:nvSpPr>
        <p:spPr>
          <a:xfrm>
            <a:off x="6781800" y="5931932"/>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4127177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 1939 Eisenhower moves his family back to America where he holds a variety of posts. As World War II breaks out, Eisenhower is noted for his strategic organizational skills and is tasked with creating major war plans after the attack on Pearl Harbor in 1941</a:t>
            </a:r>
            <a:r>
              <a:rPr lang="en-US" dirty="0" smtClean="0"/>
              <a:t>.“ -NPS</a:t>
            </a:r>
            <a:endParaRPr lang="en-US" dirty="0"/>
          </a:p>
          <a:p>
            <a:endParaRPr lang="en-US" dirty="0" smtClean="0"/>
          </a:p>
        </p:txBody>
      </p:sp>
      <p:sp>
        <p:nvSpPr>
          <p:cNvPr id="3" name="Title 2"/>
          <p:cNvSpPr>
            <a:spLocks noGrp="1"/>
          </p:cNvSpPr>
          <p:nvPr>
            <p:ph type="title"/>
          </p:nvPr>
        </p:nvSpPr>
        <p:spPr>
          <a:xfrm>
            <a:off x="685800" y="685800"/>
            <a:ext cx="7756263" cy="1054250"/>
          </a:xfrm>
        </p:spPr>
        <p:txBody>
          <a:bodyPr/>
          <a:lstStyle/>
          <a:p>
            <a:r>
              <a:rPr lang="en-US" sz="4400" dirty="0"/>
              <a:t>Eisenhower returns from the Philippines to America</a:t>
            </a:r>
            <a:r>
              <a:rPr lang="en-US" dirty="0"/>
              <a:t/>
            </a:r>
            <a:br>
              <a:rPr lang="en-US" dirty="0"/>
            </a:br>
            <a:endParaRPr lang="en-US" dirty="0"/>
          </a:p>
        </p:txBody>
      </p:sp>
      <p:sp>
        <p:nvSpPr>
          <p:cNvPr id="4" name="TextBox 3">
            <a:hlinkClick r:id="rId2" action="ppaction://hlinksldjump"/>
          </p:cNvPr>
          <p:cNvSpPr txBox="1"/>
          <p:nvPr/>
        </p:nvSpPr>
        <p:spPr>
          <a:xfrm>
            <a:off x="6858000" y="6019800"/>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405515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Sep 5, </a:t>
            </a:r>
            <a:r>
              <a:rPr lang="en-US" dirty="0" smtClean="0"/>
              <a:t>1941</a:t>
            </a:r>
          </a:p>
          <a:p>
            <a:r>
              <a:rPr lang="en-US" dirty="0" smtClean="0"/>
              <a:t>World </a:t>
            </a:r>
            <a:r>
              <a:rPr lang="en-US" dirty="0"/>
              <a:t>War was one of the most significant period of the 20th century. Adolf Hitler was elected as chancellor of Germany in 1933. The main combatants were the Axis nations (Nazi Germany, Italy, Japan and their other allies) and the Allied nations, led by Britain, the USSR and the United States of America.</a:t>
            </a:r>
          </a:p>
          <a:p>
            <a:endParaRPr lang="en-US" dirty="0"/>
          </a:p>
        </p:txBody>
      </p:sp>
      <p:sp>
        <p:nvSpPr>
          <p:cNvPr id="3" name="Title 2"/>
          <p:cNvSpPr>
            <a:spLocks noGrp="1"/>
          </p:cNvSpPr>
          <p:nvPr>
            <p:ph type="title"/>
          </p:nvPr>
        </p:nvSpPr>
        <p:spPr>
          <a:xfrm>
            <a:off x="685800" y="762000"/>
            <a:ext cx="7756263" cy="1054250"/>
          </a:xfrm>
        </p:spPr>
        <p:txBody>
          <a:bodyPr/>
          <a:lstStyle/>
          <a:p>
            <a:r>
              <a:rPr lang="en-US" dirty="0"/>
              <a:t>World War II breaks out</a:t>
            </a:r>
            <a:br>
              <a:rPr lang="en-US" dirty="0"/>
            </a:br>
            <a:endParaRPr lang="en-US" dirty="0"/>
          </a:p>
        </p:txBody>
      </p:sp>
      <p:sp>
        <p:nvSpPr>
          <p:cNvPr id="4" name="TextBox 3">
            <a:hlinkClick r:id="rId2" action="ppaction://hlinksldjump"/>
          </p:cNvPr>
          <p:cNvSpPr txBox="1"/>
          <p:nvPr/>
        </p:nvSpPr>
        <p:spPr>
          <a:xfrm>
            <a:off x="6858000" y="5796928"/>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1657018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Dec 7, </a:t>
            </a:r>
            <a:r>
              <a:rPr lang="en-US" dirty="0" smtClean="0"/>
              <a:t>1941</a:t>
            </a:r>
          </a:p>
          <a:p>
            <a:r>
              <a:rPr lang="en-US" dirty="0" smtClean="0"/>
              <a:t>Hundreds </a:t>
            </a:r>
            <a:r>
              <a:rPr lang="en-US" dirty="0"/>
              <a:t>of Japanese fighter planes ambushed and attacked the Navel Base owned by the U.S at Pearl Harbor near Honolulu, Hawaii</a:t>
            </a:r>
            <a:r>
              <a:rPr lang="en-US" dirty="0" smtClean="0"/>
              <a:t>.</a:t>
            </a:r>
          </a:p>
          <a:p>
            <a:endParaRPr lang="en-US" dirty="0"/>
          </a:p>
          <a:p>
            <a:endParaRPr lang="en-US" dirty="0"/>
          </a:p>
          <a:p>
            <a:endParaRPr lang="en-US" dirty="0"/>
          </a:p>
        </p:txBody>
      </p:sp>
      <p:sp>
        <p:nvSpPr>
          <p:cNvPr id="3" name="Title 2"/>
          <p:cNvSpPr>
            <a:spLocks noGrp="1"/>
          </p:cNvSpPr>
          <p:nvPr>
            <p:ph type="title"/>
          </p:nvPr>
        </p:nvSpPr>
        <p:spPr>
          <a:xfrm>
            <a:off x="685800" y="762000"/>
            <a:ext cx="7756263" cy="1054250"/>
          </a:xfrm>
        </p:spPr>
        <p:txBody>
          <a:bodyPr/>
          <a:lstStyle/>
          <a:p>
            <a:r>
              <a:rPr lang="en-US" dirty="0"/>
              <a:t>Pearl Harbor is Attacked by the Japanese</a:t>
            </a:r>
            <a:br>
              <a:rPr lang="en-US" dirty="0"/>
            </a:br>
            <a:endParaRPr lang="en-US" dirty="0"/>
          </a:p>
        </p:txBody>
      </p:sp>
      <p:sp>
        <p:nvSpPr>
          <p:cNvPr id="4" name="TextBox 3">
            <a:hlinkClick r:id="rId2" action="ppaction://hlinksldjump"/>
          </p:cNvPr>
          <p:cNvSpPr txBox="1"/>
          <p:nvPr/>
        </p:nvSpPr>
        <p:spPr>
          <a:xfrm>
            <a:off x="6781800" y="5775109"/>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916431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Jun 9, 1944</a:t>
            </a:r>
          </a:p>
          <a:p>
            <a:r>
              <a:rPr lang="en-US" dirty="0"/>
              <a:t>On D-Day, General Dwight D. Eisenhower, then </a:t>
            </a:r>
            <a:r>
              <a:rPr lang="en-US" dirty="0" smtClean="0"/>
              <a:t>Supreme </a:t>
            </a:r>
            <a:r>
              <a:rPr lang="en-US" dirty="0"/>
              <a:t>C</a:t>
            </a:r>
            <a:r>
              <a:rPr lang="en-US" dirty="0" smtClean="0"/>
              <a:t>ommander </a:t>
            </a:r>
            <a:r>
              <a:rPr lang="en-US" dirty="0"/>
              <a:t>of Allied Expeditionary Forces in World War II gives the thumbs up for an invasion in Europe called Operation Overlord. </a:t>
            </a:r>
          </a:p>
        </p:txBody>
      </p:sp>
      <p:sp>
        <p:nvSpPr>
          <p:cNvPr id="3" name="Title 2"/>
          <p:cNvSpPr>
            <a:spLocks noGrp="1"/>
          </p:cNvSpPr>
          <p:nvPr>
            <p:ph type="title"/>
          </p:nvPr>
        </p:nvSpPr>
        <p:spPr>
          <a:xfrm>
            <a:off x="609600" y="914400"/>
            <a:ext cx="7756263" cy="1054250"/>
          </a:xfrm>
        </p:spPr>
        <p:txBody>
          <a:bodyPr/>
          <a:lstStyle/>
          <a:p>
            <a:r>
              <a:rPr lang="en-US" dirty="0"/>
              <a:t>D-Day Speech Delivered</a:t>
            </a:r>
            <a:br>
              <a:rPr lang="en-US" dirty="0"/>
            </a:br>
            <a:endParaRPr lang="en-US" dirty="0"/>
          </a:p>
        </p:txBody>
      </p:sp>
      <p:sp>
        <p:nvSpPr>
          <p:cNvPr id="4" name="TextBox 3">
            <a:hlinkClick r:id="rId2" action="ppaction://hlinksldjump"/>
          </p:cNvPr>
          <p:cNvSpPr txBox="1"/>
          <p:nvPr/>
        </p:nvSpPr>
        <p:spPr>
          <a:xfrm>
            <a:off x="6903156" y="5747266"/>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629871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U.S Army 1945-1948</a:t>
            </a:r>
            <a:endParaRPr lang="en-US" dirty="0"/>
          </a:p>
        </p:txBody>
      </p:sp>
      <p:sp>
        <p:nvSpPr>
          <p:cNvPr id="3" name="Title 2"/>
          <p:cNvSpPr>
            <a:spLocks noGrp="1"/>
          </p:cNvSpPr>
          <p:nvPr>
            <p:ph type="title"/>
          </p:nvPr>
        </p:nvSpPr>
        <p:spPr>
          <a:xfrm>
            <a:off x="685800" y="685800"/>
            <a:ext cx="7756263" cy="1054250"/>
          </a:xfrm>
        </p:spPr>
        <p:txBody>
          <a:bodyPr/>
          <a:lstStyle/>
          <a:p>
            <a:r>
              <a:rPr lang="en-US" dirty="0"/>
              <a:t>He becomes Army Chief of Staff</a:t>
            </a:r>
            <a:br>
              <a:rPr lang="en-US" dirty="0"/>
            </a:br>
            <a:endParaRPr lang="en-US" dirty="0"/>
          </a:p>
        </p:txBody>
      </p:sp>
      <p:sp>
        <p:nvSpPr>
          <p:cNvPr id="4" name="TextBox 3">
            <a:hlinkClick r:id="rId2" action="ppaction://hlinksldjump"/>
          </p:cNvPr>
          <p:cNvSpPr txBox="1"/>
          <p:nvPr/>
        </p:nvSpPr>
        <p:spPr>
          <a:xfrm>
            <a:off x="6781800" y="5763820"/>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1370516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During Eisenhower's first term, he attempts to stress the severity of spreading communism and using our atomic arms appropriately. </a:t>
            </a:r>
          </a:p>
        </p:txBody>
      </p:sp>
      <p:sp>
        <p:nvSpPr>
          <p:cNvPr id="3" name="Title 2"/>
          <p:cNvSpPr>
            <a:spLocks noGrp="1"/>
          </p:cNvSpPr>
          <p:nvPr>
            <p:ph type="title"/>
          </p:nvPr>
        </p:nvSpPr>
        <p:spPr>
          <a:xfrm>
            <a:off x="609600" y="762000"/>
            <a:ext cx="7756263" cy="1054250"/>
          </a:xfrm>
        </p:spPr>
        <p:txBody>
          <a:bodyPr/>
          <a:lstStyle/>
          <a:p>
            <a:r>
              <a:rPr lang="en-US" dirty="0"/>
              <a:t>Cold War Tensions Begin</a:t>
            </a:r>
            <a:br>
              <a:rPr lang="en-US" dirty="0"/>
            </a:br>
            <a:endParaRPr lang="en-US" dirty="0"/>
          </a:p>
        </p:txBody>
      </p:sp>
      <p:sp>
        <p:nvSpPr>
          <p:cNvPr id="4" name="TextBox 3">
            <a:hlinkClick r:id="rId2" action="ppaction://hlinksldjump"/>
          </p:cNvPr>
          <p:cNvSpPr txBox="1"/>
          <p:nvPr/>
        </p:nvSpPr>
        <p:spPr>
          <a:xfrm>
            <a:off x="6905978" y="5797687"/>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3916709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endParaRPr lang="en-US" dirty="0"/>
          </a:p>
        </p:txBody>
      </p:sp>
      <p:sp>
        <p:nvSpPr>
          <p:cNvPr id="3" name="Title 2"/>
          <p:cNvSpPr>
            <a:spLocks noGrp="1"/>
          </p:cNvSpPr>
          <p:nvPr>
            <p:ph type="title"/>
          </p:nvPr>
        </p:nvSpPr>
        <p:spPr>
          <a:xfrm>
            <a:off x="685800" y="685800"/>
            <a:ext cx="7756263" cy="1054250"/>
          </a:xfrm>
        </p:spPr>
        <p:txBody>
          <a:bodyPr/>
          <a:lstStyle/>
          <a:p>
            <a:r>
              <a:rPr lang="en-US" sz="4400" dirty="0"/>
              <a:t>Eisenhower establishes the, "Eisenhower Doctrine"</a:t>
            </a:r>
            <a:r>
              <a:rPr lang="en-US" dirty="0"/>
              <a:t/>
            </a:r>
            <a:br>
              <a:rPr lang="en-US" dirty="0"/>
            </a:br>
            <a:endParaRPr lang="en-US" dirty="0"/>
          </a:p>
        </p:txBody>
      </p:sp>
      <p:pic>
        <p:nvPicPr>
          <p:cNvPr id="1026" name="Picture 2" descr="C:\Users\svsairajeev\Downloads\182_A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7239000" cy="4953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hlinkClick r:id="rId3" action="ppaction://hlinksldjump"/>
          </p:cNvPr>
          <p:cNvSpPr txBox="1"/>
          <p:nvPr/>
        </p:nvSpPr>
        <p:spPr>
          <a:xfrm>
            <a:off x="6970889" y="5931932"/>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3792913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38200"/>
            <a:ext cx="7756263" cy="1054250"/>
          </a:xfrm>
        </p:spPr>
        <p:txBody>
          <a:bodyPr/>
          <a:lstStyle/>
          <a:p>
            <a:r>
              <a:rPr lang="en-US" dirty="0"/>
              <a:t>Click an Event for more information…</a:t>
            </a:r>
            <a:br>
              <a:rPr lang="en-US" dirty="0"/>
            </a:br>
            <a:endParaRPr lang="en-US" dirty="0"/>
          </a:p>
        </p:txBody>
      </p:sp>
      <p:sp>
        <p:nvSpPr>
          <p:cNvPr id="4" name="AutoShape 2">
            <a:hlinkClick r:id="rId2" action="ppaction://hlinksldjump"/>
          </p:cNvPr>
          <p:cNvSpPr>
            <a:spLocks noChangeArrowheads="1"/>
          </p:cNvSpPr>
          <p:nvPr/>
        </p:nvSpPr>
        <p:spPr bwMode="auto">
          <a:xfrm rot="5400000">
            <a:off x="1109927" y="2239155"/>
            <a:ext cx="3037946" cy="3124200"/>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2800" i="1" dirty="0" smtClean="0">
                <a:effectLst/>
                <a:latin typeface="Cambria"/>
                <a:ea typeface="Times New Roman"/>
                <a:cs typeface="Times New Roman"/>
              </a:rPr>
              <a:t>(Insert event name here)</a:t>
            </a:r>
            <a:endParaRPr lang="en-US" sz="2400" dirty="0">
              <a:effectLst/>
              <a:latin typeface="Calibri"/>
              <a:ea typeface="Calibri"/>
              <a:cs typeface="Times New Roman"/>
            </a:endParaRPr>
          </a:p>
        </p:txBody>
      </p:sp>
      <p:pic>
        <p:nvPicPr>
          <p:cNvPr id="2050" name="Picture 2" descr="C:\Users\svsairajeev\Downloads\Mano_cursor.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2336" y="3575169"/>
            <a:ext cx="349286" cy="45217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5528385"/>
            <a:ext cx="2981325" cy="1101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969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38889E-6 -2.59259E-6 C -0.00226 0.00463 -0.00313 0.01088 -0.00608 0.01481 C -0.01025 0.02037 -0.00903 0.01551 -0.01233 0.0213 C -0.02188 0.03796 -0.01285 0.02523 -0.02084 0.03588 C -0.02396 0.04815 -0.03473 0.05509 -0.0415 0.06343 C -0.05243 0.07662 -0.04445 0.07014 -0.05365 0.07662 C -0.0566 0.08241 -0.05851 0.08588 -0.06354 0.08796 C -0.06476 0.08958 -0.0658 0.09143 -0.06719 0.09282 C -0.06945 0.09514 -0.07448 0.0993 -0.07448 0.0993 C -0.079 0.10833 -0.08785 0.11435 -0.09514 0.11875 C -0.09861 0.12083 -0.10295 0.12083 -0.10608 0.12361 C -0.10938 0.12662 -0.11389 0.12708 -0.11719 0.13009 C -0.12969 0.1412 -0.14705 0.14375 -0.16111 0.14977 C -0.18664 0.14861 -0.21233 0.14815 -0.23785 0.14653 C -0.25157 0.1456 -0.26441 0.14005 -0.27813 0.13819 C -0.28525 0.13495 -0.29254 0.13449 -0.3 0.13333 C -0.32205 0.12593 -0.34341 0.11643 -0.36598 0.11227 C -0.3842 0.10417 -0.39844 0.0993 -0.41476 0.08472 C -0.41719 0.07963 -0.42032 0.07755 -0.42327 0.07315 C -0.42448 0.06805 -0.42761 0.06204 -0.43056 0.05856 C -0.4382 0.04977 -0.43785 0.05625 -0.43785 0.05046 L -0.43907 0.00995 L -0.44879 0.69768 " pathEditMode="relative" ptsTypes="ffffffffffffffffffffAAA">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1956</a:t>
            </a:r>
          </a:p>
          <a:p>
            <a:r>
              <a:rPr lang="en-US" dirty="0"/>
              <a:t>He promises in his second term great economic </a:t>
            </a:r>
            <a:r>
              <a:rPr lang="en-US" dirty="0" smtClean="0"/>
              <a:t>prosperity and the </a:t>
            </a:r>
            <a:r>
              <a:rPr lang="en-US" dirty="0"/>
              <a:t>establishment of Civil Right </a:t>
            </a:r>
            <a:r>
              <a:rPr lang="en-US" dirty="0" smtClean="0"/>
              <a:t>Acts.</a:t>
            </a:r>
            <a:endParaRPr lang="en-US" dirty="0"/>
          </a:p>
        </p:txBody>
      </p:sp>
      <p:sp>
        <p:nvSpPr>
          <p:cNvPr id="3" name="Title 2"/>
          <p:cNvSpPr>
            <a:spLocks noGrp="1"/>
          </p:cNvSpPr>
          <p:nvPr>
            <p:ph type="title"/>
          </p:nvPr>
        </p:nvSpPr>
        <p:spPr/>
        <p:txBody>
          <a:bodyPr/>
          <a:lstStyle/>
          <a:p>
            <a:r>
              <a:rPr lang="en-US" dirty="0"/>
              <a:t>Eisenhower is Re-elected</a:t>
            </a:r>
            <a:br>
              <a:rPr lang="en-US" dirty="0"/>
            </a:br>
            <a:endParaRPr lang="en-US" dirty="0"/>
          </a:p>
        </p:txBody>
      </p:sp>
      <p:sp>
        <p:nvSpPr>
          <p:cNvPr id="4" name="TextBox 3">
            <a:hlinkClick r:id="rId2" action="ppaction://hlinksldjump"/>
          </p:cNvPr>
          <p:cNvSpPr txBox="1"/>
          <p:nvPr/>
        </p:nvSpPr>
        <p:spPr>
          <a:xfrm>
            <a:off x="6934200" y="5931932"/>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2888264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 Russia launches Sputnik I, President Eisenhower rushes into the, "Space Race," by establishing the National Aeronautics and Space Administration (NASA).</a:t>
            </a:r>
          </a:p>
        </p:txBody>
      </p:sp>
      <p:sp>
        <p:nvSpPr>
          <p:cNvPr id="3" name="Title 2"/>
          <p:cNvSpPr>
            <a:spLocks noGrp="1"/>
          </p:cNvSpPr>
          <p:nvPr>
            <p:ph type="title"/>
          </p:nvPr>
        </p:nvSpPr>
        <p:spPr>
          <a:xfrm>
            <a:off x="685800" y="762000"/>
            <a:ext cx="7756263" cy="1054250"/>
          </a:xfrm>
        </p:spPr>
        <p:txBody>
          <a:bodyPr/>
          <a:lstStyle/>
          <a:p>
            <a:r>
              <a:rPr lang="en-US" dirty="0"/>
              <a:t>Eisenhower launches the Space Race</a:t>
            </a:r>
            <a:br>
              <a:rPr lang="en-US" dirty="0"/>
            </a:br>
            <a:endParaRPr lang="en-US" dirty="0"/>
          </a:p>
        </p:txBody>
      </p:sp>
      <p:sp>
        <p:nvSpPr>
          <p:cNvPr id="4" name="TextBox 3">
            <a:hlinkClick r:id="rId2" action="ppaction://hlinksldjump"/>
          </p:cNvPr>
          <p:cNvSpPr txBox="1"/>
          <p:nvPr/>
        </p:nvSpPr>
        <p:spPr>
          <a:xfrm>
            <a:off x="6979355" y="5797687"/>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736012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After many years of a successful life and military career, Eisenhower dies in Washington D.C due to a heart-related illness. He was given both a state and a military funeral upon his death. His legacy will and has continued on for decades.</a:t>
            </a:r>
          </a:p>
        </p:txBody>
      </p:sp>
      <p:sp>
        <p:nvSpPr>
          <p:cNvPr id="3" name="Title 2"/>
          <p:cNvSpPr>
            <a:spLocks noGrp="1"/>
          </p:cNvSpPr>
          <p:nvPr>
            <p:ph type="title"/>
          </p:nvPr>
        </p:nvSpPr>
        <p:spPr>
          <a:xfrm>
            <a:off x="609600" y="304800"/>
            <a:ext cx="7756263" cy="1054250"/>
          </a:xfrm>
        </p:spPr>
        <p:txBody>
          <a:bodyPr/>
          <a:lstStyle/>
          <a:p>
            <a:r>
              <a:rPr lang="en-US" dirty="0"/>
              <a:t>Dwight David Eisenhower passes away</a:t>
            </a:r>
          </a:p>
        </p:txBody>
      </p:sp>
      <p:sp>
        <p:nvSpPr>
          <p:cNvPr id="4" name="TextBox 3">
            <a:hlinkClick r:id="rId2" action="ppaction://hlinksldjump"/>
          </p:cNvPr>
          <p:cNvSpPr txBox="1"/>
          <p:nvPr/>
        </p:nvSpPr>
        <p:spPr>
          <a:xfrm>
            <a:off x="6934200" y="6096000"/>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393229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56263" cy="1054250"/>
          </a:xfrm>
        </p:spPr>
        <p:txBody>
          <a:bodyPr/>
          <a:lstStyle/>
          <a:p>
            <a:r>
              <a:rPr lang="en-US" dirty="0" smtClean="0"/>
              <a:t>Dwight D Eisenhower’s Life</a:t>
            </a:r>
            <a:endParaRPr lang="en-US" dirty="0"/>
          </a:p>
        </p:txBody>
      </p:sp>
      <p:sp>
        <p:nvSpPr>
          <p:cNvPr id="4" name="Text Box 3"/>
          <p:cNvSpPr txBox="1"/>
          <p:nvPr/>
        </p:nvSpPr>
        <p:spPr>
          <a:xfrm>
            <a:off x="111930" y="3422167"/>
            <a:ext cx="8994256" cy="2857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050" dirty="0">
                <a:effectLst/>
                <a:latin typeface="Imprint MT Shadow"/>
                <a:ea typeface="Calibri"/>
                <a:cs typeface="Times New Roman"/>
              </a:rPr>
              <a:t>1890   1891   1892 </a:t>
            </a:r>
            <a:r>
              <a:rPr lang="en-US" sz="1050" dirty="0" err="1">
                <a:effectLst/>
                <a:latin typeface="Wingdings 2"/>
                <a:ea typeface="Calibri"/>
                <a:cs typeface="Times New Roman"/>
              </a:rPr>
              <a:t>hhh</a:t>
            </a:r>
            <a:r>
              <a:rPr lang="en-US" sz="1050" dirty="0">
                <a:effectLst/>
                <a:latin typeface="Imprint MT Shadow"/>
                <a:ea typeface="Calibri"/>
                <a:cs typeface="Times New Roman"/>
              </a:rPr>
              <a:t> 1911   1912   1913   1914   1915   1916   1917 </a:t>
            </a:r>
            <a:r>
              <a:rPr lang="en-US" sz="1050" dirty="0" err="1">
                <a:effectLst/>
                <a:latin typeface="Wingdings 2"/>
                <a:ea typeface="Calibri"/>
                <a:cs typeface="Times New Roman"/>
              </a:rPr>
              <a:t>hhh</a:t>
            </a:r>
            <a:r>
              <a:rPr lang="en-US" sz="1050" dirty="0">
                <a:effectLst/>
                <a:latin typeface="Imprint MT Shadow"/>
                <a:ea typeface="Calibri"/>
                <a:cs typeface="Times New Roman"/>
              </a:rPr>
              <a:t> 1935   1939   </a:t>
            </a:r>
            <a:r>
              <a:rPr lang="en-US" sz="1050" dirty="0" smtClean="0">
                <a:effectLst/>
                <a:latin typeface="Imprint MT Shadow"/>
                <a:ea typeface="Calibri"/>
                <a:cs typeface="Times New Roman"/>
              </a:rPr>
              <a:t>1941     </a:t>
            </a:r>
            <a:r>
              <a:rPr lang="en-US" sz="1050" dirty="0">
                <a:effectLst/>
                <a:latin typeface="Imprint MT Shadow"/>
                <a:ea typeface="Calibri"/>
                <a:cs typeface="Times New Roman"/>
              </a:rPr>
              <a:t>1944   1945 </a:t>
            </a:r>
            <a:r>
              <a:rPr lang="en-US" sz="1050" dirty="0" err="1">
                <a:effectLst/>
                <a:latin typeface="Wingdings 2"/>
                <a:ea typeface="Calibri"/>
                <a:cs typeface="Times New Roman"/>
              </a:rPr>
              <a:t>hhh</a:t>
            </a:r>
            <a:r>
              <a:rPr lang="en-US" sz="1050" dirty="0">
                <a:effectLst/>
                <a:latin typeface="Imprint MT Shadow"/>
                <a:ea typeface="Calibri"/>
                <a:cs typeface="Times New Roman"/>
              </a:rPr>
              <a:t> 1950   </a:t>
            </a:r>
            <a:r>
              <a:rPr lang="en-US" sz="1050" dirty="0" smtClean="0">
                <a:effectLst/>
                <a:latin typeface="Imprint MT Shadow"/>
                <a:ea typeface="Calibri"/>
                <a:cs typeface="Times New Roman"/>
              </a:rPr>
              <a:t>1951 1952  </a:t>
            </a:r>
            <a:r>
              <a:rPr lang="en-US" sz="1050" dirty="0">
                <a:effectLst/>
                <a:latin typeface="Imprint MT Shadow"/>
                <a:ea typeface="Calibri"/>
                <a:cs typeface="Times New Roman"/>
              </a:rPr>
              <a:t>1956   1957   1969</a:t>
            </a:r>
            <a:endParaRPr lang="en-US" sz="1050" dirty="0">
              <a:effectLst/>
              <a:ea typeface="Calibri"/>
              <a:cs typeface="Times New Roman"/>
            </a:endParaRPr>
          </a:p>
        </p:txBody>
      </p:sp>
      <p:sp>
        <p:nvSpPr>
          <p:cNvPr id="5" name="AutoShape 2">
            <a:hlinkClick r:id="rId3" action="ppaction://hlinksldjump"/>
          </p:cNvPr>
          <p:cNvSpPr>
            <a:spLocks noChangeArrowheads="1"/>
          </p:cNvSpPr>
          <p:nvPr/>
        </p:nvSpPr>
        <p:spPr bwMode="auto">
          <a:xfrm rot="5400000">
            <a:off x="-111673" y="2185230"/>
            <a:ext cx="1219836" cy="968780"/>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Dwight David Eisenhower is born</a:t>
            </a:r>
            <a:endParaRPr lang="en-US" sz="1000" dirty="0">
              <a:effectLst/>
              <a:latin typeface="Calibri"/>
              <a:ea typeface="Calibri"/>
              <a:cs typeface="Times New Roman"/>
            </a:endParaRPr>
          </a:p>
        </p:txBody>
      </p:sp>
      <p:sp>
        <p:nvSpPr>
          <p:cNvPr id="6" name="AutoShape 2">
            <a:hlinkClick r:id="rId4" action="ppaction://hlinksldjump"/>
          </p:cNvPr>
          <p:cNvSpPr>
            <a:spLocks noChangeArrowheads="1"/>
          </p:cNvSpPr>
          <p:nvPr/>
        </p:nvSpPr>
        <p:spPr bwMode="auto">
          <a:xfrm rot="5400000">
            <a:off x="189461" y="3866542"/>
            <a:ext cx="1177290" cy="1151890"/>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Eisenhower and his family moves to Abilene, Kansas</a:t>
            </a:r>
            <a:endParaRPr lang="en-US" sz="1000" dirty="0">
              <a:effectLst/>
              <a:latin typeface="Calibri"/>
              <a:ea typeface="Calibri"/>
              <a:cs typeface="Times New Roman"/>
            </a:endParaRPr>
          </a:p>
        </p:txBody>
      </p:sp>
      <p:sp>
        <p:nvSpPr>
          <p:cNvPr id="7" name="AutoShape 2">
            <a:hlinkClick r:id="rId5" action="ppaction://hlinksldjump"/>
          </p:cNvPr>
          <p:cNvSpPr>
            <a:spLocks noChangeArrowheads="1"/>
          </p:cNvSpPr>
          <p:nvPr/>
        </p:nvSpPr>
        <p:spPr bwMode="auto">
          <a:xfrm rot="5400000">
            <a:off x="1282297" y="2233962"/>
            <a:ext cx="1349056" cy="1055688"/>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Eisenhower entered the U.S. Military Academy at West Point, NY </a:t>
            </a:r>
            <a:endParaRPr lang="en-US" sz="1000" dirty="0">
              <a:effectLst/>
              <a:latin typeface="Calibri"/>
              <a:ea typeface="Calibri"/>
              <a:cs typeface="Times New Roman"/>
            </a:endParaRPr>
          </a:p>
        </p:txBody>
      </p:sp>
      <p:sp>
        <p:nvSpPr>
          <p:cNvPr id="8" name="AutoShape 2">
            <a:hlinkClick r:id="rId6" action="ppaction://hlinksldjump"/>
          </p:cNvPr>
          <p:cNvSpPr>
            <a:spLocks noChangeArrowheads="1"/>
          </p:cNvSpPr>
          <p:nvPr/>
        </p:nvSpPr>
        <p:spPr bwMode="auto">
          <a:xfrm rot="5400000">
            <a:off x="2819400" y="5638800"/>
            <a:ext cx="1143000" cy="990600"/>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Eisenhower Graduates from West Point</a:t>
            </a:r>
            <a:endParaRPr lang="en-US" sz="1050" dirty="0">
              <a:effectLst/>
              <a:latin typeface="Calibri"/>
              <a:ea typeface="Calibri"/>
              <a:cs typeface="Times New Roman"/>
            </a:endParaRPr>
          </a:p>
        </p:txBody>
      </p:sp>
      <p:sp>
        <p:nvSpPr>
          <p:cNvPr id="9" name="AutoShape 2">
            <a:hlinkClick r:id="rId7" action="ppaction://hlinksldjump"/>
          </p:cNvPr>
          <p:cNvSpPr>
            <a:spLocks noChangeArrowheads="1"/>
          </p:cNvSpPr>
          <p:nvPr/>
        </p:nvSpPr>
        <p:spPr bwMode="auto">
          <a:xfrm rot="5400000">
            <a:off x="3282890" y="2475577"/>
            <a:ext cx="882017" cy="931545"/>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Marriage to Mamie Geneva Doud</a:t>
            </a:r>
            <a:endParaRPr lang="en-US" sz="1050" dirty="0">
              <a:effectLst/>
              <a:latin typeface="Calibri"/>
              <a:ea typeface="Calibri"/>
              <a:cs typeface="Times New Roman"/>
            </a:endParaRPr>
          </a:p>
        </p:txBody>
      </p:sp>
      <p:sp>
        <p:nvSpPr>
          <p:cNvPr id="10" name="Rectangle 9"/>
          <p:cNvSpPr/>
          <p:nvPr/>
        </p:nvSpPr>
        <p:spPr>
          <a:xfrm>
            <a:off x="111930" y="3734900"/>
            <a:ext cx="8994256" cy="85725"/>
          </a:xfrm>
          <a:prstGeom prst="rect">
            <a:avLst/>
          </a:prstGeom>
          <a:ln/>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AutoShape 2">
            <a:hlinkClick r:id="rId8" action="ppaction://hlinksldjump"/>
          </p:cNvPr>
          <p:cNvSpPr>
            <a:spLocks noChangeArrowheads="1"/>
          </p:cNvSpPr>
          <p:nvPr/>
        </p:nvSpPr>
        <p:spPr bwMode="auto">
          <a:xfrm rot="5400000">
            <a:off x="3253411" y="3806236"/>
            <a:ext cx="896733" cy="925512"/>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Service in the First World War</a:t>
            </a:r>
            <a:endParaRPr lang="en-US" sz="1000" dirty="0">
              <a:effectLst/>
              <a:latin typeface="Calibri"/>
              <a:ea typeface="Calibri"/>
              <a:cs typeface="Times New Roman"/>
            </a:endParaRPr>
          </a:p>
        </p:txBody>
      </p:sp>
      <p:sp>
        <p:nvSpPr>
          <p:cNvPr id="12" name="AutoShape 2">
            <a:hlinkClick r:id="rId9" action="ppaction://hlinksldjump"/>
          </p:cNvPr>
          <p:cNvSpPr>
            <a:spLocks noChangeArrowheads="1"/>
          </p:cNvSpPr>
          <p:nvPr/>
        </p:nvSpPr>
        <p:spPr bwMode="auto">
          <a:xfrm rot="5400000">
            <a:off x="3812330" y="4440944"/>
            <a:ext cx="490247" cy="1133475"/>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00" i="1" dirty="0">
                <a:effectLst/>
                <a:latin typeface="Cambria"/>
                <a:ea typeface="Times New Roman"/>
                <a:cs typeface="Times New Roman"/>
              </a:rPr>
              <a:t>Eisenhower's first son is born</a:t>
            </a:r>
            <a:endParaRPr lang="en-US" sz="1100" dirty="0">
              <a:effectLst/>
              <a:latin typeface="Calibri"/>
              <a:ea typeface="Calibri"/>
              <a:cs typeface="Times New Roman"/>
            </a:endParaRPr>
          </a:p>
        </p:txBody>
      </p:sp>
      <p:sp>
        <p:nvSpPr>
          <p:cNvPr id="13" name="AutoShape 2">
            <a:hlinkClick r:id="rId10" action="ppaction://hlinksldjump"/>
          </p:cNvPr>
          <p:cNvSpPr>
            <a:spLocks noChangeArrowheads="1"/>
          </p:cNvSpPr>
          <p:nvPr/>
        </p:nvSpPr>
        <p:spPr bwMode="auto">
          <a:xfrm rot="5400000">
            <a:off x="3725146" y="5730596"/>
            <a:ext cx="1295400" cy="959407"/>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900" i="1" dirty="0">
                <a:effectLst/>
                <a:latin typeface="Cambria"/>
                <a:ea typeface="Times New Roman"/>
                <a:cs typeface="Times New Roman"/>
              </a:rPr>
              <a:t>Commander and Instructor at Command and General Staff College</a:t>
            </a:r>
            <a:endParaRPr lang="en-US" sz="900" dirty="0">
              <a:effectLst/>
              <a:latin typeface="Calibri"/>
              <a:ea typeface="Calibri"/>
              <a:cs typeface="Times New Roman"/>
            </a:endParaRPr>
          </a:p>
        </p:txBody>
      </p:sp>
      <p:sp>
        <p:nvSpPr>
          <p:cNvPr id="14" name="AutoShape 2">
            <a:hlinkClick r:id="rId11" action="ppaction://hlinksldjump"/>
          </p:cNvPr>
          <p:cNvSpPr>
            <a:spLocks noChangeArrowheads="1"/>
          </p:cNvSpPr>
          <p:nvPr/>
        </p:nvSpPr>
        <p:spPr bwMode="auto">
          <a:xfrm rot="5400000">
            <a:off x="4449363" y="2421525"/>
            <a:ext cx="806374" cy="1115293"/>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Eisenhower moves to the Philippines</a:t>
            </a:r>
            <a:endParaRPr lang="en-US" sz="1050" dirty="0">
              <a:effectLst/>
              <a:latin typeface="Calibri"/>
              <a:ea typeface="Calibri"/>
              <a:cs typeface="Times New Roman"/>
            </a:endParaRPr>
          </a:p>
        </p:txBody>
      </p:sp>
      <p:sp>
        <p:nvSpPr>
          <p:cNvPr id="15" name="AutoShape 2">
            <a:hlinkClick r:id="rId12" action="ppaction://hlinksldjump"/>
          </p:cNvPr>
          <p:cNvSpPr>
            <a:spLocks noChangeArrowheads="1"/>
          </p:cNvSpPr>
          <p:nvPr/>
        </p:nvSpPr>
        <p:spPr bwMode="auto">
          <a:xfrm rot="5400000">
            <a:off x="4991354" y="3795536"/>
            <a:ext cx="931172" cy="1002872"/>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00" i="1" dirty="0">
                <a:effectLst/>
                <a:latin typeface="Cambria"/>
                <a:ea typeface="Times New Roman"/>
                <a:cs typeface="Times New Roman"/>
              </a:rPr>
              <a:t>World War II breaks out </a:t>
            </a:r>
            <a:endParaRPr lang="en-US" sz="1100" dirty="0">
              <a:effectLst/>
              <a:latin typeface="Calibri"/>
              <a:ea typeface="Calibri"/>
              <a:cs typeface="Times New Roman"/>
            </a:endParaRPr>
          </a:p>
        </p:txBody>
      </p:sp>
      <p:sp>
        <p:nvSpPr>
          <p:cNvPr id="16" name="AutoShape 2">
            <a:hlinkClick r:id="rId13" action="ppaction://hlinksldjump"/>
          </p:cNvPr>
          <p:cNvSpPr>
            <a:spLocks noChangeArrowheads="1"/>
          </p:cNvSpPr>
          <p:nvPr/>
        </p:nvSpPr>
        <p:spPr bwMode="auto">
          <a:xfrm rot="5400000">
            <a:off x="5322395" y="5686163"/>
            <a:ext cx="1136199" cy="916281"/>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D-Day </a:t>
            </a:r>
            <a:r>
              <a:rPr lang="en-US" sz="1050" i="1" dirty="0" smtClean="0">
                <a:effectLst/>
                <a:latin typeface="Cambria"/>
                <a:ea typeface="Times New Roman"/>
                <a:cs typeface="Times New Roman"/>
              </a:rPr>
              <a:t>Speech</a:t>
            </a:r>
          </a:p>
          <a:p>
            <a:pPr marL="0" marR="0" algn="ctr">
              <a:lnSpc>
                <a:spcPct val="120000"/>
              </a:lnSpc>
              <a:spcBef>
                <a:spcPts val="0"/>
              </a:spcBef>
              <a:spcAft>
                <a:spcPts val="0"/>
              </a:spcAft>
            </a:pPr>
            <a:r>
              <a:rPr lang="en-US" sz="1050" i="1" dirty="0" smtClean="0">
                <a:latin typeface="Cambria"/>
                <a:ea typeface="Calibri"/>
                <a:cs typeface="Times New Roman"/>
              </a:rPr>
              <a:t>delivered</a:t>
            </a:r>
          </a:p>
        </p:txBody>
      </p:sp>
      <p:sp>
        <p:nvSpPr>
          <p:cNvPr id="17" name="AutoShape 2">
            <a:hlinkClick r:id="rId14" action="ppaction://hlinksldjump"/>
          </p:cNvPr>
          <p:cNvSpPr>
            <a:spLocks noChangeArrowheads="1"/>
          </p:cNvSpPr>
          <p:nvPr/>
        </p:nvSpPr>
        <p:spPr bwMode="auto">
          <a:xfrm rot="5400000">
            <a:off x="5782799" y="2363292"/>
            <a:ext cx="1111250" cy="916940"/>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He becomes Army Chief of Staff</a:t>
            </a:r>
            <a:endParaRPr lang="en-US" sz="1050" dirty="0">
              <a:effectLst/>
              <a:latin typeface="Calibri"/>
              <a:ea typeface="Calibri"/>
              <a:cs typeface="Times New Roman"/>
            </a:endParaRPr>
          </a:p>
        </p:txBody>
      </p:sp>
      <p:sp>
        <p:nvSpPr>
          <p:cNvPr id="18" name="AutoShape 2">
            <a:hlinkClick r:id="rId15" action="ppaction://hlinksldjump"/>
          </p:cNvPr>
          <p:cNvSpPr>
            <a:spLocks noChangeArrowheads="1"/>
          </p:cNvSpPr>
          <p:nvPr/>
        </p:nvSpPr>
        <p:spPr bwMode="auto">
          <a:xfrm rot="5400000">
            <a:off x="6580879" y="3955154"/>
            <a:ext cx="1043363" cy="840740"/>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Cold War Tensions Begins</a:t>
            </a:r>
            <a:endParaRPr lang="en-US" sz="1050" dirty="0">
              <a:effectLst/>
              <a:latin typeface="Calibri"/>
              <a:ea typeface="Calibri"/>
              <a:cs typeface="Times New Roman"/>
            </a:endParaRPr>
          </a:p>
        </p:txBody>
      </p:sp>
      <p:sp>
        <p:nvSpPr>
          <p:cNvPr id="19" name="AutoShape 2">
            <a:hlinkClick r:id="rId16" action="ppaction://hlinksldjump"/>
          </p:cNvPr>
          <p:cNvSpPr>
            <a:spLocks noChangeArrowheads="1"/>
          </p:cNvSpPr>
          <p:nvPr/>
        </p:nvSpPr>
        <p:spPr bwMode="auto">
          <a:xfrm rot="5400000">
            <a:off x="7721846" y="4557093"/>
            <a:ext cx="528460" cy="848992"/>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900" i="1" dirty="0">
                <a:effectLst/>
                <a:latin typeface="Cambria"/>
                <a:ea typeface="Times New Roman"/>
                <a:cs typeface="Times New Roman"/>
              </a:rPr>
              <a:t>Eisenhower is Re-elected</a:t>
            </a:r>
            <a:endParaRPr lang="en-US" sz="900" dirty="0">
              <a:effectLst/>
              <a:latin typeface="Calibri"/>
              <a:ea typeface="Calibri"/>
              <a:cs typeface="Times New Roman"/>
            </a:endParaRPr>
          </a:p>
        </p:txBody>
      </p:sp>
      <p:sp>
        <p:nvSpPr>
          <p:cNvPr id="21" name="AutoShape 2"/>
          <p:cNvSpPr>
            <a:spLocks noChangeArrowheads="1"/>
          </p:cNvSpPr>
          <p:nvPr/>
        </p:nvSpPr>
        <p:spPr bwMode="auto">
          <a:xfrm rot="5400000">
            <a:off x="7025700" y="5653064"/>
            <a:ext cx="1129396" cy="975676"/>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00" i="1" dirty="0">
                <a:effectLst/>
                <a:latin typeface="Cambria"/>
                <a:ea typeface="Times New Roman"/>
                <a:cs typeface="Times New Roman"/>
              </a:rPr>
              <a:t>Eisenhower wins the presidential election of 1952</a:t>
            </a:r>
            <a:endParaRPr lang="en-US" sz="1000" dirty="0">
              <a:effectLst/>
              <a:latin typeface="Calibri"/>
              <a:ea typeface="Calibri"/>
              <a:cs typeface="Times New Roman"/>
            </a:endParaRPr>
          </a:p>
        </p:txBody>
      </p:sp>
      <p:sp>
        <p:nvSpPr>
          <p:cNvPr id="22" name="AutoShape 2"/>
          <p:cNvSpPr>
            <a:spLocks noChangeArrowheads="1"/>
          </p:cNvSpPr>
          <p:nvPr/>
        </p:nvSpPr>
        <p:spPr bwMode="auto">
          <a:xfrm rot="5400000">
            <a:off x="6799847" y="2293075"/>
            <a:ext cx="1131677" cy="1036954"/>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00" i="1" dirty="0">
                <a:effectLst/>
                <a:latin typeface="Cambria"/>
                <a:ea typeface="Times New Roman"/>
                <a:cs typeface="Times New Roman"/>
              </a:rPr>
              <a:t>Supreme Allied Commander of NATO</a:t>
            </a:r>
            <a:endParaRPr lang="en-US" sz="1000" dirty="0">
              <a:effectLst/>
              <a:latin typeface="Calibri"/>
              <a:ea typeface="Calibri"/>
              <a:cs typeface="Times New Roman"/>
            </a:endParaRPr>
          </a:p>
        </p:txBody>
      </p:sp>
      <p:sp>
        <p:nvSpPr>
          <p:cNvPr id="23" name="AutoShape 2">
            <a:hlinkClick r:id="rId17" action="ppaction://hlinksldjump"/>
          </p:cNvPr>
          <p:cNvSpPr>
            <a:spLocks noChangeArrowheads="1"/>
          </p:cNvSpPr>
          <p:nvPr/>
        </p:nvSpPr>
        <p:spPr bwMode="auto">
          <a:xfrm rot="5400000">
            <a:off x="8094910" y="2300532"/>
            <a:ext cx="1131679" cy="1022031"/>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50" i="1" dirty="0">
                <a:effectLst/>
                <a:latin typeface="Cambria"/>
                <a:ea typeface="Times New Roman"/>
                <a:cs typeface="Times New Roman"/>
              </a:rPr>
              <a:t>Dwight David Eisenhower passes away</a:t>
            </a:r>
            <a:endParaRPr lang="en-US" sz="1050" dirty="0">
              <a:effectLst/>
              <a:latin typeface="Calibri"/>
              <a:ea typeface="Calibri"/>
              <a:cs typeface="Times New Roman"/>
            </a:endParaRPr>
          </a:p>
        </p:txBody>
      </p:sp>
      <p:sp>
        <p:nvSpPr>
          <p:cNvPr id="24" name="AutoShape 2">
            <a:hlinkClick r:id="rId18" action="ppaction://hlinksldjump"/>
          </p:cNvPr>
          <p:cNvSpPr>
            <a:spLocks noChangeArrowheads="1"/>
          </p:cNvSpPr>
          <p:nvPr/>
        </p:nvSpPr>
        <p:spPr bwMode="auto">
          <a:xfrm rot="5400000">
            <a:off x="7868593" y="5758197"/>
            <a:ext cx="1281800" cy="904204"/>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900" i="1" dirty="0">
                <a:effectLst/>
                <a:latin typeface="Cambria"/>
                <a:ea typeface="Times New Roman"/>
                <a:cs typeface="Times New Roman"/>
              </a:rPr>
              <a:t>Eisenhower establishes the, "Eisenhower Doctrine"</a:t>
            </a:r>
            <a:endParaRPr lang="en-US" sz="900" dirty="0">
              <a:effectLst/>
              <a:latin typeface="Calibri"/>
              <a:ea typeface="Calibri"/>
              <a:cs typeface="Times New Roman"/>
            </a:endParaRPr>
          </a:p>
        </p:txBody>
      </p:sp>
      <p:sp>
        <p:nvSpPr>
          <p:cNvPr id="25" name="AutoShape 2">
            <a:hlinkClick r:id="rId19" action="ppaction://hlinksldjump"/>
          </p:cNvPr>
          <p:cNvSpPr>
            <a:spLocks noChangeArrowheads="1"/>
          </p:cNvSpPr>
          <p:nvPr/>
        </p:nvSpPr>
        <p:spPr bwMode="auto">
          <a:xfrm rot="5400000">
            <a:off x="7987964" y="3659345"/>
            <a:ext cx="808393" cy="1138869"/>
          </a:xfrm>
          <a:prstGeom prst="bracePair">
            <a:avLst>
              <a:gd name="adj" fmla="val 8333"/>
            </a:avLst>
          </a:prstGeom>
          <a:ln/>
          <a:extLst/>
        </p:spPr>
        <p:style>
          <a:lnRef idx="1">
            <a:schemeClr val="accent2"/>
          </a:lnRef>
          <a:fillRef idx="0">
            <a:schemeClr val="accent2"/>
          </a:fillRef>
          <a:effectRef idx="0">
            <a:schemeClr val="accent2"/>
          </a:effectRef>
          <a:fontRef idx="minor">
            <a:schemeClr val="tx1"/>
          </a:fontRef>
        </p:style>
        <p:txBody>
          <a:bodyPr rot="0" vert="horz" wrap="square" lIns="91440" tIns="45720" rIns="91440" bIns="45720" anchor="ctr" anchorCtr="0" upright="1">
            <a:noAutofit/>
          </a:bodyPr>
          <a:lstStyle/>
          <a:p>
            <a:pPr marL="0" marR="0" algn="ctr">
              <a:lnSpc>
                <a:spcPct val="120000"/>
              </a:lnSpc>
              <a:spcBef>
                <a:spcPts val="0"/>
              </a:spcBef>
              <a:spcAft>
                <a:spcPts val="0"/>
              </a:spcAft>
            </a:pPr>
            <a:r>
              <a:rPr lang="en-US" sz="1000" i="1" dirty="0">
                <a:effectLst/>
                <a:latin typeface="Cambria"/>
                <a:ea typeface="Times New Roman"/>
                <a:cs typeface="Times New Roman"/>
              </a:rPr>
              <a:t>Eisenhower launches the Space Race</a:t>
            </a:r>
            <a:endParaRPr lang="en-US" sz="900" dirty="0">
              <a:effectLst/>
              <a:latin typeface="Calibri"/>
              <a:ea typeface="Calibri"/>
              <a:cs typeface="Times New Roman"/>
            </a:endParaRPr>
          </a:p>
        </p:txBody>
      </p:sp>
      <p:sp>
        <p:nvSpPr>
          <p:cNvPr id="27" name="Text Box 3"/>
          <p:cNvSpPr txBox="1"/>
          <p:nvPr/>
        </p:nvSpPr>
        <p:spPr>
          <a:xfrm>
            <a:off x="111930" y="5258475"/>
            <a:ext cx="8994256" cy="2857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050" dirty="0">
                <a:effectLst/>
                <a:latin typeface="Imprint MT Shadow"/>
                <a:ea typeface="Calibri"/>
                <a:cs typeface="Times New Roman"/>
              </a:rPr>
              <a:t>1890   1891   1892 </a:t>
            </a:r>
            <a:r>
              <a:rPr lang="en-US" sz="1050" dirty="0" err="1">
                <a:effectLst/>
                <a:latin typeface="Wingdings 2"/>
                <a:ea typeface="Calibri"/>
                <a:cs typeface="Times New Roman"/>
              </a:rPr>
              <a:t>hhh</a:t>
            </a:r>
            <a:r>
              <a:rPr lang="en-US" sz="1050" dirty="0">
                <a:effectLst/>
                <a:latin typeface="Imprint MT Shadow"/>
                <a:ea typeface="Calibri"/>
                <a:cs typeface="Times New Roman"/>
              </a:rPr>
              <a:t> 1911   1912   1913   1914   1915   1916   1917 </a:t>
            </a:r>
            <a:r>
              <a:rPr lang="en-US" sz="1050" dirty="0" err="1">
                <a:effectLst/>
                <a:latin typeface="Wingdings 2"/>
                <a:ea typeface="Calibri"/>
                <a:cs typeface="Times New Roman"/>
              </a:rPr>
              <a:t>hhh</a:t>
            </a:r>
            <a:r>
              <a:rPr lang="en-US" sz="1050" dirty="0">
                <a:effectLst/>
                <a:latin typeface="Imprint MT Shadow"/>
                <a:ea typeface="Calibri"/>
                <a:cs typeface="Times New Roman"/>
              </a:rPr>
              <a:t> 1935   1939   </a:t>
            </a:r>
            <a:r>
              <a:rPr lang="en-US" sz="1050" dirty="0" smtClean="0">
                <a:effectLst/>
                <a:latin typeface="Imprint MT Shadow"/>
                <a:ea typeface="Calibri"/>
                <a:cs typeface="Times New Roman"/>
              </a:rPr>
              <a:t>1941     </a:t>
            </a:r>
            <a:r>
              <a:rPr lang="en-US" sz="1050" dirty="0">
                <a:effectLst/>
                <a:latin typeface="Imprint MT Shadow"/>
                <a:ea typeface="Calibri"/>
                <a:cs typeface="Times New Roman"/>
              </a:rPr>
              <a:t>1944   1945 </a:t>
            </a:r>
            <a:r>
              <a:rPr lang="en-US" sz="1050" dirty="0" err="1">
                <a:effectLst/>
                <a:latin typeface="Wingdings 2"/>
                <a:ea typeface="Calibri"/>
                <a:cs typeface="Times New Roman"/>
              </a:rPr>
              <a:t>hhh</a:t>
            </a:r>
            <a:r>
              <a:rPr lang="en-US" sz="1050" dirty="0">
                <a:effectLst/>
                <a:latin typeface="Imprint MT Shadow"/>
                <a:ea typeface="Calibri"/>
                <a:cs typeface="Times New Roman"/>
              </a:rPr>
              <a:t> 1950   </a:t>
            </a:r>
            <a:r>
              <a:rPr lang="en-US" sz="1050" dirty="0" smtClean="0">
                <a:effectLst/>
                <a:latin typeface="Imprint MT Shadow"/>
                <a:ea typeface="Calibri"/>
                <a:cs typeface="Times New Roman"/>
              </a:rPr>
              <a:t>1951 1952  </a:t>
            </a:r>
            <a:r>
              <a:rPr lang="en-US" sz="1050" dirty="0">
                <a:effectLst/>
                <a:latin typeface="Imprint MT Shadow"/>
                <a:ea typeface="Calibri"/>
                <a:cs typeface="Times New Roman"/>
              </a:rPr>
              <a:t>1956   1957   1969</a:t>
            </a:r>
            <a:endParaRPr lang="en-US" sz="1050" dirty="0">
              <a:effectLst/>
              <a:ea typeface="Calibri"/>
              <a:cs typeface="Times New Roman"/>
            </a:endParaRPr>
          </a:p>
        </p:txBody>
      </p:sp>
    </p:spTree>
    <p:extLst>
      <p:ext uri="{BB962C8B-B14F-4D97-AF65-F5344CB8AC3E}">
        <p14:creationId xmlns:p14="http://schemas.microsoft.com/office/powerpoint/2010/main" val="6971511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2F2D2D"/>
                </a:solidFill>
                <a:latin typeface="helvetica"/>
              </a:rPr>
              <a:t>Oct 14, </a:t>
            </a:r>
            <a:r>
              <a:rPr lang="en-US" dirty="0" smtClean="0">
                <a:solidFill>
                  <a:srgbClr val="2F2D2D"/>
                </a:solidFill>
                <a:latin typeface="helvetica"/>
              </a:rPr>
              <a:t>1890</a:t>
            </a:r>
          </a:p>
          <a:p>
            <a:endParaRPr lang="en-US" dirty="0">
              <a:solidFill>
                <a:srgbClr val="2F2D2D"/>
              </a:solidFill>
              <a:latin typeface="helvetica"/>
            </a:endParaRPr>
          </a:p>
          <a:p>
            <a:r>
              <a:rPr lang="en-US" dirty="0" smtClean="0">
                <a:solidFill>
                  <a:srgbClr val="2F2D2D"/>
                </a:solidFill>
                <a:latin typeface="helvetica"/>
              </a:rPr>
              <a:t>Dwight </a:t>
            </a:r>
            <a:r>
              <a:rPr lang="en-US" dirty="0">
                <a:solidFill>
                  <a:srgbClr val="2F2D2D"/>
                </a:solidFill>
                <a:latin typeface="helvetica"/>
              </a:rPr>
              <a:t>David Eisenhower was born on October 14, 1890 to David J. and Ida Eisenhower, the third of seven sons to his parents.</a:t>
            </a:r>
          </a:p>
          <a:p>
            <a:endParaRPr lang="en-US" dirty="0"/>
          </a:p>
        </p:txBody>
      </p:sp>
      <p:sp>
        <p:nvSpPr>
          <p:cNvPr id="2" name="Title 1"/>
          <p:cNvSpPr>
            <a:spLocks noGrp="1"/>
          </p:cNvSpPr>
          <p:nvPr>
            <p:ph type="title"/>
          </p:nvPr>
        </p:nvSpPr>
        <p:spPr>
          <a:xfrm>
            <a:off x="762000" y="685800"/>
            <a:ext cx="7756263" cy="1054250"/>
          </a:xfrm>
        </p:spPr>
        <p:txBody>
          <a:bodyPr/>
          <a:lstStyle/>
          <a:p>
            <a:r>
              <a:rPr lang="en-US" dirty="0"/>
              <a:t>Dwight David Eisenhower is Born</a:t>
            </a:r>
            <a:br>
              <a:rPr lang="en-US" dirty="0"/>
            </a:br>
            <a:endParaRPr lang="en-US" dirty="0"/>
          </a:p>
        </p:txBody>
      </p:sp>
      <p:sp>
        <p:nvSpPr>
          <p:cNvPr id="4" name="TextBox 3">
            <a:hlinkClick r:id="rId2" action="ppaction://hlinksldjump"/>
          </p:cNvPr>
          <p:cNvSpPr txBox="1"/>
          <p:nvPr/>
        </p:nvSpPr>
        <p:spPr>
          <a:xfrm>
            <a:off x="6934200" y="5562600"/>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3478916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rgbClr val="2F2D2D"/>
                </a:solidFill>
                <a:latin typeface="helvetica"/>
              </a:rPr>
              <a:t>Jul 1, </a:t>
            </a:r>
            <a:r>
              <a:rPr lang="en-US" dirty="0" smtClean="0">
                <a:solidFill>
                  <a:srgbClr val="2F2D2D"/>
                </a:solidFill>
                <a:latin typeface="helvetica"/>
              </a:rPr>
              <a:t>1892</a:t>
            </a:r>
          </a:p>
          <a:p>
            <a:r>
              <a:rPr lang="en-US" sz="2000" dirty="0" smtClean="0">
                <a:solidFill>
                  <a:srgbClr val="2F2D2D"/>
                </a:solidFill>
                <a:latin typeface="helvetica"/>
              </a:rPr>
              <a:t>Dwight </a:t>
            </a:r>
            <a:r>
              <a:rPr lang="en-US" sz="2000" dirty="0">
                <a:solidFill>
                  <a:srgbClr val="2F2D2D"/>
                </a:solidFill>
                <a:latin typeface="helvetica"/>
              </a:rPr>
              <a:t>David Eisenhower wasn’t born in Abilene, Kansas, nor did he die there. But the years he spent in the central Kansas town were among the most important of his life. For it was in Abilene that the boy who would grow up to become General of the Army and the thirty-fourth President of the United States developed the skills and first displayed the character that would see him and the nation through some of the most perilous times the world has ever </a:t>
            </a:r>
            <a:r>
              <a:rPr lang="en-US" sz="2000" dirty="0" smtClean="0">
                <a:solidFill>
                  <a:srgbClr val="2F2D2D"/>
                </a:solidFill>
                <a:latin typeface="helvetica"/>
              </a:rPr>
              <a:t>known</a:t>
            </a:r>
            <a:r>
              <a:rPr lang="en-US" sz="2000" dirty="0" smtClean="0">
                <a:solidFill>
                  <a:srgbClr val="2F2D2D"/>
                </a:solidFill>
                <a:latin typeface="helvetica"/>
              </a:rPr>
              <a:t>. </a:t>
            </a:r>
            <a:r>
              <a:rPr lang="en-US" sz="2000" dirty="0" smtClean="0">
                <a:solidFill>
                  <a:srgbClr val="2F2D2D"/>
                </a:solidFill>
                <a:latin typeface="helvetica"/>
              </a:rPr>
              <a:t>~Eisenhower Archives</a:t>
            </a:r>
            <a:endParaRPr lang="en-US" sz="2000" dirty="0" smtClean="0">
              <a:solidFill>
                <a:srgbClr val="2F2D2D"/>
              </a:solidFill>
              <a:latin typeface="helvetica"/>
            </a:endParaRPr>
          </a:p>
          <a:p>
            <a:endParaRPr lang="en-US" sz="2000" dirty="0">
              <a:solidFill>
                <a:srgbClr val="2F2D2D"/>
              </a:solidFill>
              <a:latin typeface="helvetica"/>
            </a:endParaRPr>
          </a:p>
          <a:p>
            <a:endParaRPr lang="en-US" dirty="0">
              <a:solidFill>
                <a:srgbClr val="2F2D2D"/>
              </a:solidFill>
              <a:latin typeface="helvetica"/>
            </a:endParaRPr>
          </a:p>
          <a:p>
            <a:endParaRPr lang="en-US" dirty="0"/>
          </a:p>
        </p:txBody>
      </p:sp>
      <p:sp>
        <p:nvSpPr>
          <p:cNvPr id="2" name="Title 1"/>
          <p:cNvSpPr>
            <a:spLocks noGrp="1"/>
          </p:cNvSpPr>
          <p:nvPr>
            <p:ph type="title"/>
          </p:nvPr>
        </p:nvSpPr>
        <p:spPr>
          <a:xfrm>
            <a:off x="685800" y="762000"/>
            <a:ext cx="7756263" cy="1054250"/>
          </a:xfrm>
        </p:spPr>
        <p:txBody>
          <a:bodyPr/>
          <a:lstStyle/>
          <a:p>
            <a:r>
              <a:rPr lang="en-US" sz="4800" dirty="0"/>
              <a:t>Eisenhower and his family moves to Abilene, Kansas</a:t>
            </a:r>
            <a:r>
              <a:rPr lang="en-US" dirty="0"/>
              <a:t/>
            </a:r>
            <a:br>
              <a:rPr lang="en-US" dirty="0"/>
            </a:br>
            <a:endParaRPr lang="en-US" dirty="0"/>
          </a:p>
        </p:txBody>
      </p:sp>
      <p:sp>
        <p:nvSpPr>
          <p:cNvPr id="4" name="TextBox 3">
            <a:hlinkClick r:id="rId2" action="ppaction://hlinksldjump"/>
          </p:cNvPr>
          <p:cNvSpPr txBox="1"/>
          <p:nvPr/>
        </p:nvSpPr>
        <p:spPr>
          <a:xfrm>
            <a:off x="6934200" y="5931932"/>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805254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Jun 1, 1911</a:t>
            </a:r>
          </a:p>
          <a:p>
            <a:r>
              <a:rPr lang="en-US" dirty="0"/>
              <a:t>Eisenhower applied to West Point and Annapolis military academies in 1910. He requested and received an appointment from Kansas Senator Joseph L. Bristow, and was admitted to West Point in 1911.</a:t>
            </a:r>
          </a:p>
        </p:txBody>
      </p:sp>
      <p:sp>
        <p:nvSpPr>
          <p:cNvPr id="2" name="Title 1"/>
          <p:cNvSpPr>
            <a:spLocks noGrp="1"/>
          </p:cNvSpPr>
          <p:nvPr>
            <p:ph type="title"/>
          </p:nvPr>
        </p:nvSpPr>
        <p:spPr>
          <a:xfrm>
            <a:off x="685800" y="762000"/>
            <a:ext cx="7756263" cy="1054250"/>
          </a:xfrm>
        </p:spPr>
        <p:txBody>
          <a:bodyPr/>
          <a:lstStyle/>
          <a:p>
            <a:r>
              <a:rPr lang="en-US" sz="4400" dirty="0" smtClean="0"/>
              <a:t>Eisenhower entered the U.S. Military Academy at West Point, New York</a:t>
            </a:r>
            <a:r>
              <a:rPr lang="en-US" dirty="0" smtClean="0"/>
              <a:t/>
            </a:r>
            <a:br>
              <a:rPr lang="en-US" dirty="0" smtClean="0"/>
            </a:br>
            <a:endParaRPr lang="en-US" dirty="0"/>
          </a:p>
        </p:txBody>
      </p:sp>
      <p:sp>
        <p:nvSpPr>
          <p:cNvPr id="4" name="TextBox 3">
            <a:hlinkClick r:id="rId2" action="ppaction://hlinksldjump"/>
          </p:cNvPr>
          <p:cNvSpPr txBox="1"/>
          <p:nvPr/>
        </p:nvSpPr>
        <p:spPr>
          <a:xfrm>
            <a:off x="6781800" y="5867400"/>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23970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Mar 1, 1915</a:t>
            </a:r>
          </a:p>
          <a:p>
            <a:r>
              <a:rPr lang="en-US" dirty="0"/>
              <a:t>Eisenhower graduated from West Point in 1915 and received his commission as a second </a:t>
            </a:r>
            <a:r>
              <a:rPr lang="en-US" dirty="0" smtClean="0"/>
              <a:t>lieutenant</a:t>
            </a:r>
            <a:r>
              <a:rPr lang="en-US" dirty="0" smtClean="0"/>
              <a:t>. </a:t>
            </a:r>
            <a:r>
              <a:rPr lang="en-US" dirty="0" smtClean="0"/>
              <a:t>~Kansas National State Library</a:t>
            </a:r>
            <a:endParaRPr lang="en-US" dirty="0"/>
          </a:p>
          <a:p>
            <a:endParaRPr lang="en-US" dirty="0" smtClean="0"/>
          </a:p>
        </p:txBody>
      </p:sp>
      <p:sp>
        <p:nvSpPr>
          <p:cNvPr id="3" name="Title 2"/>
          <p:cNvSpPr>
            <a:spLocks noGrp="1"/>
          </p:cNvSpPr>
          <p:nvPr>
            <p:ph type="title"/>
          </p:nvPr>
        </p:nvSpPr>
        <p:spPr>
          <a:xfrm>
            <a:off x="685800" y="762000"/>
            <a:ext cx="7756263" cy="1054250"/>
          </a:xfrm>
        </p:spPr>
        <p:txBody>
          <a:bodyPr/>
          <a:lstStyle/>
          <a:p>
            <a:r>
              <a:rPr lang="en-US" dirty="0"/>
              <a:t>Eisenhower Graduates from West Point</a:t>
            </a:r>
            <a:br>
              <a:rPr lang="en-US" dirty="0"/>
            </a:br>
            <a:endParaRPr lang="en-US" dirty="0"/>
          </a:p>
        </p:txBody>
      </p:sp>
      <p:sp>
        <p:nvSpPr>
          <p:cNvPr id="4" name="TextBox 3">
            <a:hlinkClick r:id="rId2" action="ppaction://hlinksldjump"/>
          </p:cNvPr>
          <p:cNvSpPr txBox="1"/>
          <p:nvPr/>
        </p:nvSpPr>
        <p:spPr>
          <a:xfrm>
            <a:off x="6781800" y="5937197"/>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1539323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June 1</a:t>
            </a:r>
            <a:r>
              <a:rPr lang="en-US" baseline="30000" dirty="0" smtClean="0"/>
              <a:t>st</a:t>
            </a:r>
            <a:r>
              <a:rPr lang="en-US" dirty="0" smtClean="0"/>
              <a:t>, 1916</a:t>
            </a:r>
            <a:endParaRPr lang="en-US" dirty="0"/>
          </a:p>
          <a:p>
            <a:pPr marL="0" indent="0">
              <a:buNone/>
            </a:pPr>
            <a:r>
              <a:rPr lang="en-US" dirty="0"/>
              <a:t>Link: </a:t>
            </a:r>
            <a:r>
              <a:rPr lang="en-US" dirty="0">
                <a:hlinkClick r:id="rId2"/>
              </a:rPr>
              <a:t>http://</a:t>
            </a:r>
            <a:r>
              <a:rPr lang="en-US" dirty="0" smtClean="0">
                <a:hlinkClick r:id="rId2"/>
              </a:rPr>
              <a:t>98836608.nhd.weebly.com/early-life.html</a:t>
            </a:r>
            <a:r>
              <a:rPr lang="en-US" dirty="0" smtClean="0"/>
              <a:t> </a:t>
            </a:r>
            <a:endParaRPr lang="en-US" dirty="0"/>
          </a:p>
        </p:txBody>
      </p:sp>
      <p:sp>
        <p:nvSpPr>
          <p:cNvPr id="3" name="Title 2"/>
          <p:cNvSpPr>
            <a:spLocks noGrp="1"/>
          </p:cNvSpPr>
          <p:nvPr>
            <p:ph type="title"/>
          </p:nvPr>
        </p:nvSpPr>
        <p:spPr>
          <a:xfrm>
            <a:off x="762000" y="685800"/>
            <a:ext cx="7756263" cy="1054250"/>
          </a:xfrm>
        </p:spPr>
        <p:txBody>
          <a:bodyPr/>
          <a:lstStyle/>
          <a:p>
            <a:r>
              <a:rPr lang="en-US" dirty="0"/>
              <a:t>Marriage to Mamie Geneva Doud</a:t>
            </a:r>
            <a:br>
              <a:rPr lang="en-US" dirty="0"/>
            </a:br>
            <a:endParaRPr lang="en-US" dirty="0"/>
          </a:p>
        </p:txBody>
      </p:sp>
      <p:sp>
        <p:nvSpPr>
          <p:cNvPr id="4" name="TextBox 3">
            <a:hlinkClick r:id="rId3" action="ppaction://hlinksldjump"/>
          </p:cNvPr>
          <p:cNvSpPr txBox="1"/>
          <p:nvPr/>
        </p:nvSpPr>
        <p:spPr>
          <a:xfrm>
            <a:off x="6781800" y="5931932"/>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283238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Dec 1, 1916</a:t>
            </a:r>
          </a:p>
          <a:p>
            <a:r>
              <a:rPr lang="en-US" dirty="0" smtClean="0"/>
              <a:t>“Lieutenant </a:t>
            </a:r>
            <a:r>
              <a:rPr lang="en-US" dirty="0"/>
              <a:t>Eisenhower is denied his request for an overseas assignment and instead serves at numerous American camps. He rises through the ranks due to his exceptional organizational skills and specializes in training tank crews. To his chagrin he never sees combat, but is awarded a Distinguished Service Medal</a:t>
            </a:r>
            <a:r>
              <a:rPr lang="en-US" dirty="0" smtClean="0"/>
              <a:t>.”(SS, 2005)</a:t>
            </a:r>
            <a:endParaRPr lang="en-US" dirty="0" smtClean="0"/>
          </a:p>
        </p:txBody>
      </p:sp>
      <p:sp>
        <p:nvSpPr>
          <p:cNvPr id="3" name="Title 2"/>
          <p:cNvSpPr>
            <a:spLocks noGrp="1"/>
          </p:cNvSpPr>
          <p:nvPr>
            <p:ph type="title"/>
          </p:nvPr>
        </p:nvSpPr>
        <p:spPr>
          <a:xfrm>
            <a:off x="685800" y="457200"/>
            <a:ext cx="7756263" cy="1054250"/>
          </a:xfrm>
        </p:spPr>
        <p:txBody>
          <a:bodyPr/>
          <a:lstStyle/>
          <a:p>
            <a:r>
              <a:rPr lang="en-US" dirty="0"/>
              <a:t>Service in the First World War</a:t>
            </a:r>
          </a:p>
        </p:txBody>
      </p:sp>
      <p:sp>
        <p:nvSpPr>
          <p:cNvPr id="4" name="TextBox 3">
            <a:hlinkClick r:id="rId3" action="ppaction://hlinksldjump"/>
          </p:cNvPr>
          <p:cNvSpPr txBox="1"/>
          <p:nvPr/>
        </p:nvSpPr>
        <p:spPr>
          <a:xfrm>
            <a:off x="6934200" y="6019800"/>
            <a:ext cx="1752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Back to Home</a:t>
            </a:r>
            <a:endParaRPr lang="en-US" dirty="0"/>
          </a:p>
        </p:txBody>
      </p:sp>
    </p:spTree>
    <p:extLst>
      <p:ext uri="{BB962C8B-B14F-4D97-AF65-F5344CB8AC3E}">
        <p14:creationId xmlns:p14="http://schemas.microsoft.com/office/powerpoint/2010/main" val="2975116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120</TotalTime>
  <Words>1027</Words>
  <Application>Microsoft Office PowerPoint</Application>
  <PresentationFormat>On-screen Show (4:3)</PresentationFormat>
  <Paragraphs>106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Hardcover</vt:lpstr>
      <vt:lpstr>Interactive Timeline</vt:lpstr>
      <vt:lpstr>Click an Event for more information… </vt:lpstr>
      <vt:lpstr>Dwight D Eisenhower’s Life</vt:lpstr>
      <vt:lpstr>Dwight David Eisenhower is Born </vt:lpstr>
      <vt:lpstr>Eisenhower and his family moves to Abilene, Kansas </vt:lpstr>
      <vt:lpstr>Eisenhower entered the U.S. Military Academy at West Point, New York </vt:lpstr>
      <vt:lpstr>Eisenhower Graduates from West Point </vt:lpstr>
      <vt:lpstr>Marriage to Mamie Geneva Doud </vt:lpstr>
      <vt:lpstr>Service in the First World War</vt:lpstr>
      <vt:lpstr>Commander and Instructor at Command and General Staff College </vt:lpstr>
      <vt:lpstr>Eisenhower's first son is born </vt:lpstr>
      <vt:lpstr>Eisenhower moves to the Philippines</vt:lpstr>
      <vt:lpstr>Eisenhower returns from the Philippines to America </vt:lpstr>
      <vt:lpstr>World War II breaks out </vt:lpstr>
      <vt:lpstr>Pearl Harbor is Attacked by the Japanese </vt:lpstr>
      <vt:lpstr>D-Day Speech Delivered </vt:lpstr>
      <vt:lpstr>He becomes Army Chief of Staff </vt:lpstr>
      <vt:lpstr>Cold War Tensions Begin </vt:lpstr>
      <vt:lpstr>Eisenhower establishes the, "Eisenhower Doctrine" </vt:lpstr>
      <vt:lpstr>Eisenhower is Re-elected </vt:lpstr>
      <vt:lpstr>Eisenhower launches the Space Race </vt:lpstr>
      <vt:lpstr>Dwight David Eisenhower passes away</vt:lpstr>
    </vt:vector>
  </TitlesOfParts>
  <Company>Franklin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Timeline</dc:title>
  <dc:creator>Sairajeev, Sasha V</dc:creator>
  <cp:lastModifiedBy>Sasha S</cp:lastModifiedBy>
  <cp:revision>14</cp:revision>
  <dcterms:created xsi:type="dcterms:W3CDTF">2015-04-17T14:26:11Z</dcterms:created>
  <dcterms:modified xsi:type="dcterms:W3CDTF">2015-05-20T03:56:45Z</dcterms:modified>
</cp:coreProperties>
</file>